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6" d="100"/>
          <a:sy n="146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FC9F7-EE31-4EDA-8745-B713787B21C3}" type="datetimeFigureOut">
              <a:t>03/03/2026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877B59-58A8-4174-AE61-8ED1E19487D8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887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image" Target="../media/image3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332614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1163566"/>
            <a:ext cx="5715000" cy="20116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4000"/>
              </a:lnSpc>
              <a:buNone/>
            </a:pPr>
            <a:r>
              <a:rPr lang="en-US" sz="3294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RUPTURE BRUTALE
DES RELATIONS
COMMERCIALES ÉTABLIES</a:t>
            </a:r>
            <a:endParaRPr lang="en-US" sz="3294" dirty="0"/>
          </a:p>
        </p:txBody>
      </p:sp>
      <p:sp>
        <p:nvSpPr>
          <p:cNvPr id="4" name="Text 1"/>
          <p:cNvSpPr/>
          <p:nvPr/>
        </p:nvSpPr>
        <p:spPr>
          <a:xfrm>
            <a:off x="571500" y="3318077"/>
            <a:ext cx="5715000" cy="62507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602" b="1" dirty="0">
                <a:solidFill>
                  <a:srgbClr val="4A4A4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Comprendre, anticiper et 
sécuriser vos décisions</a:t>
            </a:r>
            <a:endParaRPr lang="en-US" sz="1602" dirty="0"/>
          </a:p>
        </p:txBody>
      </p:sp>
      <p:sp>
        <p:nvSpPr>
          <p:cNvPr id="5" name="Text 2"/>
          <p:cNvSpPr/>
          <p:nvPr/>
        </p:nvSpPr>
        <p:spPr>
          <a:xfrm>
            <a:off x="571500" y="4514655"/>
            <a:ext cx="5715000" cy="27324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Jonathan Sauzeau</a:t>
            </a:r>
            <a:endParaRPr lang="en-US" sz="1397" dirty="0"/>
          </a:p>
        </p:txBody>
      </p:sp>
      <p:sp>
        <p:nvSpPr>
          <p:cNvPr id="6" name="Text 3"/>
          <p:cNvSpPr/>
          <p:nvPr/>
        </p:nvSpPr>
        <p:spPr>
          <a:xfrm>
            <a:off x="571500" y="4787903"/>
            <a:ext cx="5715000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1050" dirty="0">
                <a:solidFill>
                  <a:srgbClr val="4A4A4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Avocat à la Cour</a:t>
            </a:r>
            <a:endParaRPr lang="en-US" sz="1050" dirty="0"/>
          </a:p>
        </p:txBody>
      </p:sp>
      <p:pic>
        <p:nvPicPr>
          <p:cNvPr id="8" name="Image 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C04C4A07-E59B-6300-949D-0BA4E0E3E4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499" y="355597"/>
            <a:ext cx="1252187" cy="52221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59879"/>
            <a:ext cx="5536406" cy="366117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ILLUSTRATION : UN CAS D'ÉCOLE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285875"/>
            <a:ext cx="3929063" cy="2771775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285875"/>
            <a:ext cx="3929063" cy="57150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6" name="Text 3"/>
          <p:cNvSpPr/>
          <p:nvPr/>
        </p:nvSpPr>
        <p:spPr>
          <a:xfrm>
            <a:off x="642938" y="1500188"/>
            <a:ext cx="3500438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SCÉNARIO</a:t>
            </a:r>
            <a:endParaRPr lang="en-US" sz="1193" dirty="0"/>
          </a:p>
        </p:txBody>
      </p:sp>
      <p:sp>
        <p:nvSpPr>
          <p:cNvPr id="7" name="Text 4"/>
          <p:cNvSpPr/>
          <p:nvPr/>
        </p:nvSpPr>
        <p:spPr>
          <a:xfrm>
            <a:off x="642938" y="1852017"/>
            <a:ext cx="3500438" cy="6429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Partenaire depuis 6 ans.
• Tout se passe à peu près bien.
• Puis un jour, vous décidez que c’est terminé.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642938" y="2637830"/>
            <a:ext cx="3500438" cy="42862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1050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"Nous mettons fin à notre collaboration d’ici 3 mois, durée du préavis contractuel."</a:t>
            </a:r>
            <a:endParaRPr lang="en-US" sz="1050" dirty="0"/>
          </a:p>
        </p:txBody>
      </p:sp>
      <p:sp>
        <p:nvSpPr>
          <p:cNvPr id="9" name="Text 6"/>
          <p:cNvSpPr/>
          <p:nvPr/>
        </p:nvSpPr>
        <p:spPr>
          <a:xfrm>
            <a:off x="642938" y="3209330"/>
            <a:ext cx="3500438" cy="64293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700"/>
              </a:lnSpc>
              <a:buNone/>
            </a:pPr>
            <a:r>
              <a:rPr lang="en-US" sz="987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Résultat :</a:t>
            </a:r>
            <a:r>
              <a:rPr lang="en-US" sz="1050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Trois mois plus tard, vous êtes assigné pour indemnisation du préjudice tirée de la rupture brutale d'une relation commerciale établie.</a:t>
            </a:r>
            <a:endParaRPr lang="en-US" sz="987" dirty="0"/>
          </a:p>
        </p:txBody>
      </p:sp>
      <p:sp>
        <p:nvSpPr>
          <p:cNvPr id="10" name="Text 7"/>
          <p:cNvSpPr/>
          <p:nvPr/>
        </p:nvSpPr>
        <p:spPr>
          <a:xfrm>
            <a:off x="4786313" y="1285875"/>
            <a:ext cx="2537817" cy="285750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TROIS ENSEIGNEMENTS</a:t>
            </a:r>
            <a:endParaRPr lang="en-US" sz="1397" dirty="0"/>
          </a:p>
        </p:txBody>
      </p:sp>
      <p:sp>
        <p:nvSpPr>
          <p:cNvPr id="11" name="Shape 8"/>
          <p:cNvSpPr/>
          <p:nvPr/>
        </p:nvSpPr>
        <p:spPr>
          <a:xfrm>
            <a:off x="4786313" y="1964531"/>
            <a:ext cx="357188" cy="357188"/>
          </a:xfrm>
          <a:prstGeom prst="rect">
            <a:avLst/>
          </a:prstGeom>
          <a:solidFill>
            <a:srgbClr val="007041"/>
          </a:solidFill>
          <a:ln/>
        </p:spPr>
      </p:sp>
      <p:pic>
        <p:nvPicPr>
          <p:cNvPr id="12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9181" y="2057400"/>
            <a:ext cx="171450" cy="17145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286375" y="1964531"/>
            <a:ext cx="2636044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Comprendre quand vous êtes à risque</a:t>
            </a:r>
            <a:endParaRPr lang="en-US" sz="987" dirty="0"/>
          </a:p>
        </p:txBody>
      </p:sp>
      <p:sp>
        <p:nvSpPr>
          <p:cNvPr id="14" name="Shape 10"/>
          <p:cNvSpPr/>
          <p:nvPr/>
        </p:nvSpPr>
        <p:spPr>
          <a:xfrm>
            <a:off x="4786313" y="2500313"/>
            <a:ext cx="357188" cy="357188"/>
          </a:xfrm>
          <a:prstGeom prst="rect">
            <a:avLst/>
          </a:prstGeom>
          <a:solidFill>
            <a:srgbClr val="007041"/>
          </a:solidFill>
          <a:ln/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0613" y="2593181"/>
            <a:ext cx="128588" cy="17145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5286375" y="2500313"/>
            <a:ext cx="2544961" cy="20002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Comprendre combien ça peut coûter</a:t>
            </a:r>
            <a:endParaRPr lang="en-US" sz="987" dirty="0"/>
          </a:p>
        </p:txBody>
      </p:sp>
      <p:sp>
        <p:nvSpPr>
          <p:cNvPr id="17" name="Shape 12"/>
          <p:cNvSpPr/>
          <p:nvPr/>
        </p:nvSpPr>
        <p:spPr>
          <a:xfrm>
            <a:off x="4786313" y="3036094"/>
            <a:ext cx="357188" cy="357188"/>
          </a:xfrm>
          <a:prstGeom prst="rect">
            <a:avLst/>
          </a:prstGeom>
          <a:solidFill>
            <a:srgbClr val="007041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9181" y="3128963"/>
            <a:ext cx="171450" cy="17145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286375" y="3036094"/>
            <a:ext cx="3429000" cy="400050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Repartir avec des réflexes concrets pour sécuriser vos décisions</a:t>
            </a:r>
            <a:endParaRPr lang="en-US" sz="987" dirty="0"/>
          </a:p>
        </p:txBody>
      </p:sp>
      <p:sp>
        <p:nvSpPr>
          <p:cNvPr id="20" name="Text 4">
            <a:extLst>
              <a:ext uri="{FF2B5EF4-FFF2-40B4-BE49-F238E27FC236}">
                <a16:creationId xmlns:a16="http://schemas.microsoft.com/office/drawing/2014/main" id="{5FA56820-EE40-FE70-8284-3A8B577EA818}"/>
              </a:ext>
            </a:extLst>
          </p:cNvPr>
          <p:cNvSpPr/>
          <p:nvPr/>
        </p:nvSpPr>
        <p:spPr>
          <a:xfrm>
            <a:off x="571500" y="650572"/>
            <a:ext cx="65" cy="26577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endParaRPr lang="en-US" sz="1602" dirty="0"/>
          </a:p>
        </p:txBody>
      </p:sp>
      <p:pic>
        <p:nvPicPr>
          <p:cNvPr id="21" name="Image 20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8EC99726-82B8-45A8-CE65-5EED6B8B93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775" y="4448356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330398"/>
            <a:ext cx="9144000" cy="625078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DE QUI PARLE-T-ON ? EST-CE QUE ÇA VOUS CONCERNE VRAIMENT ?</a:t>
            </a:r>
            <a:endParaRPr lang="en-US" sz="1808" dirty="0"/>
          </a:p>
        </p:txBody>
      </p:sp>
      <p:sp>
        <p:nvSpPr>
          <p:cNvPr id="4" name="Shape 1"/>
          <p:cNvSpPr/>
          <p:nvPr/>
        </p:nvSpPr>
        <p:spPr>
          <a:xfrm>
            <a:off x="428625" y="1285875"/>
            <a:ext cx="4036219" cy="147161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285875"/>
            <a:ext cx="4036219" cy="428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6" name="Shape 3"/>
          <p:cNvSpPr/>
          <p:nvPr/>
        </p:nvSpPr>
        <p:spPr>
          <a:xfrm>
            <a:off x="571500" y="1428750"/>
            <a:ext cx="357188" cy="357188"/>
          </a:xfrm>
          <a:prstGeom prst="rect">
            <a:avLst/>
          </a:prstGeom>
          <a:solidFill>
            <a:srgbClr val="F4D994"/>
          </a:solidFill>
          <a:ln/>
        </p:spPr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" y="1521619"/>
            <a:ext cx="214313" cy="17145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071563" y="1428750"/>
            <a:ext cx="3250406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FOURNISSEUR HISTORIQUE</a:t>
            </a:r>
            <a:endParaRPr lang="en-US" sz="987" dirty="0"/>
          </a:p>
        </p:txBody>
      </p:sp>
      <p:sp>
        <p:nvSpPr>
          <p:cNvPr id="9" name="Text 5"/>
          <p:cNvSpPr/>
          <p:nvPr/>
        </p:nvSpPr>
        <p:spPr>
          <a:xfrm>
            <a:off x="1071563" y="1673423"/>
            <a:ext cx="3250406" cy="8000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Relation depuis 8 ans.
• Il s'est organisé pour vous livrer rapidement
• Vous changez pour un concurrent moins cher.
</a:t>
            </a:r>
            <a:r>
              <a:rPr lang="en-US" sz="784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👉 Relation établie, risque de rupture brutale si préavis &lt; 8 mois.</a:t>
            </a:r>
            <a:endParaRPr lang="en-US" sz="834" dirty="0"/>
          </a:p>
        </p:txBody>
      </p:sp>
      <p:sp>
        <p:nvSpPr>
          <p:cNvPr id="10" name="Shape 6"/>
          <p:cNvSpPr/>
          <p:nvPr/>
        </p:nvSpPr>
        <p:spPr>
          <a:xfrm>
            <a:off x="4679156" y="1285875"/>
            <a:ext cx="4036219" cy="147161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11" name="Shape 7"/>
          <p:cNvSpPr/>
          <p:nvPr/>
        </p:nvSpPr>
        <p:spPr>
          <a:xfrm>
            <a:off x="4679156" y="1285875"/>
            <a:ext cx="4036219" cy="428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12" name="Shape 8"/>
          <p:cNvSpPr/>
          <p:nvPr/>
        </p:nvSpPr>
        <p:spPr>
          <a:xfrm>
            <a:off x="4822031" y="1428750"/>
            <a:ext cx="357188" cy="357188"/>
          </a:xfrm>
          <a:prstGeom prst="rect">
            <a:avLst/>
          </a:prstGeom>
          <a:solidFill>
            <a:srgbClr val="F4D994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4184" y="1521619"/>
            <a:ext cx="192881" cy="17145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322094" y="1428750"/>
            <a:ext cx="3250406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SOUS-TRAITANT FIDÈLE</a:t>
            </a:r>
            <a:endParaRPr lang="en-US" sz="987" dirty="0"/>
          </a:p>
        </p:txBody>
      </p:sp>
      <p:sp>
        <p:nvSpPr>
          <p:cNvPr id="15" name="Text 10"/>
          <p:cNvSpPr/>
          <p:nvPr/>
        </p:nvSpPr>
        <p:spPr>
          <a:xfrm>
            <a:off x="5322094" y="1673423"/>
            <a:ext cx="3250406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Réalise 60% de son CA avec vous.
• A embauché et/ou investi dans une machine spécifique.
• Vous réduisez les commandes de 70% en 3 mois.
</a:t>
            </a:r>
            <a:r>
              <a:rPr lang="en-US" sz="784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👉 Relation établie, rupture brutale.</a:t>
            </a:r>
            <a:endParaRPr lang="en-US" sz="834" dirty="0"/>
          </a:p>
        </p:txBody>
      </p:sp>
      <p:sp>
        <p:nvSpPr>
          <p:cNvPr id="16" name="Shape 11"/>
          <p:cNvSpPr/>
          <p:nvPr/>
        </p:nvSpPr>
        <p:spPr>
          <a:xfrm>
            <a:off x="428625" y="2928938"/>
            <a:ext cx="4036219" cy="147161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17" name="Shape 12"/>
          <p:cNvSpPr/>
          <p:nvPr/>
        </p:nvSpPr>
        <p:spPr>
          <a:xfrm>
            <a:off x="428625" y="2928938"/>
            <a:ext cx="4036219" cy="428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18" name="Shape 13"/>
          <p:cNvSpPr/>
          <p:nvPr/>
        </p:nvSpPr>
        <p:spPr>
          <a:xfrm>
            <a:off x="571500" y="3071813"/>
            <a:ext cx="357188" cy="357188"/>
          </a:xfrm>
          <a:prstGeom prst="rect">
            <a:avLst/>
          </a:prstGeom>
          <a:solidFill>
            <a:srgbClr val="F4D994"/>
          </a:solidFill>
          <a:ln/>
        </p:spPr>
      </p:sp>
      <p:pic>
        <p:nvPicPr>
          <p:cNvPr id="19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3653" y="3164681"/>
            <a:ext cx="192881" cy="17145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1071563" y="3071813"/>
            <a:ext cx="3250406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DISTRIBUTEUR “DE FAIT”</a:t>
            </a:r>
            <a:endParaRPr lang="en-US" sz="987" dirty="0"/>
          </a:p>
        </p:txBody>
      </p:sp>
      <p:sp>
        <p:nvSpPr>
          <p:cNvPr id="21" name="Text 15"/>
          <p:cNvSpPr/>
          <p:nvPr/>
        </p:nvSpPr>
        <p:spPr>
          <a:xfrm>
            <a:off x="1071563" y="3316486"/>
            <a:ext cx="3250406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Pas d’exclusivité écrite, mais seul sur son territoire.
• Travaille votre marque depuis 5 ans.
• Vous ouvrez un autre point de distribution.
</a:t>
            </a:r>
            <a:r>
              <a:rPr lang="en-US" sz="784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👉 Relation établie, risque de rupture dite partielle.</a:t>
            </a:r>
            <a:endParaRPr lang="en-US" sz="834" dirty="0"/>
          </a:p>
        </p:txBody>
      </p:sp>
      <p:sp>
        <p:nvSpPr>
          <p:cNvPr id="22" name="Shape 16"/>
          <p:cNvSpPr/>
          <p:nvPr/>
        </p:nvSpPr>
        <p:spPr>
          <a:xfrm>
            <a:off x="4679156" y="2928938"/>
            <a:ext cx="4036219" cy="147161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23" name="Shape 17"/>
          <p:cNvSpPr/>
          <p:nvPr/>
        </p:nvSpPr>
        <p:spPr>
          <a:xfrm>
            <a:off x="4679156" y="2928938"/>
            <a:ext cx="4036219" cy="428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24" name="Shape 18"/>
          <p:cNvSpPr/>
          <p:nvPr/>
        </p:nvSpPr>
        <p:spPr>
          <a:xfrm>
            <a:off x="4822031" y="3071813"/>
            <a:ext cx="357188" cy="357188"/>
          </a:xfrm>
          <a:prstGeom prst="rect">
            <a:avLst/>
          </a:prstGeom>
          <a:solidFill>
            <a:srgbClr val="F4D994"/>
          </a:solidFill>
          <a:ln/>
        </p:spPr>
      </p:sp>
      <p:pic>
        <p:nvPicPr>
          <p:cNvPr id="2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14900" y="3164681"/>
            <a:ext cx="171450" cy="17145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5322094" y="3071813"/>
            <a:ext cx="3250406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PRESTATAIRE EXTERNALISÉ</a:t>
            </a:r>
            <a:endParaRPr lang="en-US" sz="987" dirty="0"/>
          </a:p>
        </p:txBody>
      </p:sp>
      <p:sp>
        <p:nvSpPr>
          <p:cNvPr id="27" name="Text 20"/>
          <p:cNvSpPr/>
          <p:nvPr/>
        </p:nvSpPr>
        <p:spPr>
          <a:xfrm>
            <a:off x="5322094" y="3316486"/>
            <a:ext cx="3250406" cy="64003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Cabinet marketing, Informaticien, RH, Logisticien.
• Travaillez ensemble depuis des années.
• Vous internalisez du jour au lendemain.
</a:t>
            </a:r>
            <a:r>
              <a:rPr lang="en-US" sz="784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👉 Relation établie, risque de rupture brutale.</a:t>
            </a:r>
            <a:endParaRPr lang="en-US" sz="834" dirty="0"/>
          </a:p>
        </p:txBody>
      </p:sp>
      <p:pic>
        <p:nvPicPr>
          <p:cNvPr id="29" name="Image 28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677F7296-B384-66CA-2A7E-16BE507C55F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171" y="4452847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276820"/>
            <a:ext cx="9144000" cy="732234"/>
          </a:xfrm>
          <a:prstGeom prst="rect">
            <a:avLst/>
          </a:prstGeom>
          <a:noFill/>
          <a:ln/>
        </p:spPr>
        <p:txBody>
          <a:bodyPr wrap="square" lIns="170053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À PARTIR DE QUAND UNE RELATION DEVIENT “ÉTABLIE” ?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285875"/>
            <a:ext cx="4286250" cy="1557338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285875"/>
            <a:ext cx="4286250" cy="57150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6" name="Text 3"/>
          <p:cNvSpPr/>
          <p:nvPr/>
        </p:nvSpPr>
        <p:spPr>
          <a:xfrm>
            <a:off x="642938" y="1500188"/>
            <a:ext cx="3857625" cy="942975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900"/>
              </a:lnSpc>
              <a:buNone/>
            </a:pPr>
            <a:r>
              <a:rPr lang="en-US" sz="1159" i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Une relation est dite ‘établie’ lorsqu’elle est suffisamment stable et régulière pour que l’autre partie puisse raisonnablement penser qu’elle va continuer.</a:t>
            </a:r>
            <a:endParaRPr lang="en-US" sz="1159" dirty="0"/>
          </a:p>
        </p:txBody>
      </p:sp>
      <p:sp>
        <p:nvSpPr>
          <p:cNvPr id="7" name="Text 4"/>
          <p:cNvSpPr/>
          <p:nvPr/>
        </p:nvSpPr>
        <p:spPr>
          <a:xfrm>
            <a:off x="428625" y="3071813"/>
            <a:ext cx="4286250" cy="41790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LES JUGES REGARDENT SOUVENT LES MÊMES CRITÈRES :</a:t>
            </a:r>
            <a:endParaRPr lang="en-US" sz="1193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625" y="3644205"/>
            <a:ext cx="171450" cy="17145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707231" y="3632597"/>
            <a:ext cx="87332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L’ancienneté</a:t>
            </a:r>
            <a:endParaRPr lang="en-US" sz="987" dirty="0"/>
          </a:p>
        </p:txBody>
      </p:sp>
      <p:pic>
        <p:nvPicPr>
          <p:cNvPr id="10" name="Image 2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7475" y="3644205"/>
            <a:ext cx="171450" cy="171450"/>
          </a:xfrm>
          <a:prstGeom prst="rect">
            <a:avLst/>
          </a:prstGeom>
        </p:spPr>
      </p:pic>
      <p:sp>
        <p:nvSpPr>
          <p:cNvPr id="11" name="Text 6"/>
          <p:cNvSpPr/>
          <p:nvPr/>
        </p:nvSpPr>
        <p:spPr>
          <a:xfrm>
            <a:off x="2936081" y="3632597"/>
            <a:ext cx="873323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La régularité</a:t>
            </a:r>
            <a:endParaRPr lang="en-US" sz="987" dirty="0"/>
          </a:p>
        </p:txBody>
      </p:sp>
      <p:pic>
        <p:nvPicPr>
          <p:cNvPr id="12" name="Image 3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625" y="4079081"/>
            <a:ext cx="171450" cy="17145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707231" y="3970139"/>
            <a:ext cx="1807369" cy="38933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L’importance/dépendance économique</a:t>
            </a:r>
            <a:endParaRPr lang="en-US" sz="987" dirty="0"/>
          </a:p>
        </p:txBody>
      </p:sp>
      <p:pic>
        <p:nvPicPr>
          <p:cNvPr id="14" name="Image 4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7475" y="4079081"/>
            <a:ext cx="171450" cy="171450"/>
          </a:xfrm>
          <a:prstGeom prst="rect">
            <a:avLst/>
          </a:prstGeom>
        </p:spPr>
      </p:pic>
      <p:sp>
        <p:nvSpPr>
          <p:cNvPr id="15" name="Text 8"/>
          <p:cNvSpPr/>
          <p:nvPr/>
        </p:nvSpPr>
        <p:spPr>
          <a:xfrm>
            <a:off x="2936081" y="4067473"/>
            <a:ext cx="1378744" cy="19466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Les investissements</a:t>
            </a:r>
            <a:endParaRPr lang="en-US" sz="987" dirty="0"/>
          </a:p>
        </p:txBody>
      </p:sp>
      <p:sp>
        <p:nvSpPr>
          <p:cNvPr id="16" name="Shape 9"/>
          <p:cNvSpPr/>
          <p:nvPr/>
        </p:nvSpPr>
        <p:spPr>
          <a:xfrm>
            <a:off x="5143500" y="1285875"/>
            <a:ext cx="3571875" cy="27860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17" name="Text 10"/>
          <p:cNvSpPr/>
          <p:nvPr/>
        </p:nvSpPr>
        <p:spPr>
          <a:xfrm>
            <a:off x="5429250" y="1781696"/>
            <a:ext cx="3000375" cy="208014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300"/>
              </a:lnSpc>
              <a:buNone/>
            </a:pPr>
            <a:r>
              <a:rPr lang="en-US" sz="1602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RELATION ÉTABLIE, CE N’EST PAS UN </a:t>
            </a:r>
            <a:r>
              <a:rPr lang="en-US" sz="1602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STATUT</a:t>
            </a:r>
            <a:r>
              <a:rPr lang="en-US" sz="1602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QU’ON CHOISIT.
 C’EST UNE </a:t>
            </a:r>
            <a:r>
              <a:rPr lang="en-US" sz="1602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SITUATION</a:t>
            </a:r>
            <a:r>
              <a:rPr lang="en-US" sz="1602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 QUI SE CONSTRUIT DANS LE TEMPS.</a:t>
            </a:r>
            <a:endParaRPr lang="en-US" sz="1602" dirty="0"/>
          </a:p>
        </p:txBody>
      </p:sp>
      <p:pic>
        <p:nvPicPr>
          <p:cNvPr id="18" name="Image 1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B0F68422-B3C7-99AA-4B92-C3BBD31AFED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775" y="4543337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59879"/>
            <a:ext cx="7979569" cy="366117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COMMENT DÉTERMINE-T-ON S’IL Y A RUPTURE ?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428750"/>
            <a:ext cx="2714625" cy="312896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428750"/>
            <a:ext cx="2714625" cy="57150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6" name="Text 3"/>
          <p:cNvSpPr/>
          <p:nvPr/>
        </p:nvSpPr>
        <p:spPr>
          <a:xfrm>
            <a:off x="571500" y="1643063"/>
            <a:ext cx="2428875" cy="4179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000000">
                    <a:alpha val="5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01</a:t>
            </a:r>
            <a:endParaRPr lang="en-US" sz="2436" dirty="0"/>
          </a:p>
        </p:txBody>
      </p:sp>
      <p:sp>
        <p:nvSpPr>
          <p:cNvPr id="7" name="Text 4"/>
          <p:cNvSpPr/>
          <p:nvPr/>
        </p:nvSpPr>
        <p:spPr>
          <a:xfrm>
            <a:off x="571500" y="2132409"/>
            <a:ext cx="242887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RUPTURE TOTALE</a:t>
            </a:r>
            <a:endParaRPr lang="en-US" sz="1193" dirty="0"/>
          </a:p>
        </p:txBody>
      </p:sp>
      <p:sp>
        <p:nvSpPr>
          <p:cNvPr id="8" name="Text 5"/>
          <p:cNvSpPr/>
          <p:nvPr/>
        </p:nvSpPr>
        <p:spPr>
          <a:xfrm>
            <a:off x="571500" y="2516721"/>
            <a:ext cx="242887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Plus de commandes
• Internalisation
• Rupture du contrat</a:t>
            </a:r>
            <a:endParaRPr lang="en-US" sz="942" dirty="0"/>
          </a:p>
        </p:txBody>
      </p:sp>
      <p:sp>
        <p:nvSpPr>
          <p:cNvPr id="9" name="Shape 6"/>
          <p:cNvSpPr/>
          <p:nvPr/>
        </p:nvSpPr>
        <p:spPr>
          <a:xfrm>
            <a:off x="3214688" y="1428750"/>
            <a:ext cx="2714625" cy="3128963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10" name="Shape 7"/>
          <p:cNvSpPr/>
          <p:nvPr/>
        </p:nvSpPr>
        <p:spPr>
          <a:xfrm>
            <a:off x="3214688" y="1428750"/>
            <a:ext cx="2714625" cy="57150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1" name="Text 8"/>
          <p:cNvSpPr/>
          <p:nvPr/>
        </p:nvSpPr>
        <p:spPr>
          <a:xfrm>
            <a:off x="3357563" y="1643063"/>
            <a:ext cx="2428875" cy="4179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FFFFF">
                    <a:alpha val="5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02</a:t>
            </a:r>
            <a:endParaRPr lang="en-US" sz="2436" dirty="0"/>
          </a:p>
        </p:txBody>
      </p:sp>
      <p:sp>
        <p:nvSpPr>
          <p:cNvPr id="12" name="Text 9"/>
          <p:cNvSpPr/>
          <p:nvPr/>
        </p:nvSpPr>
        <p:spPr>
          <a:xfrm>
            <a:off x="3357563" y="2132409"/>
            <a:ext cx="242887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RUPTURE PARTIELLE</a:t>
            </a:r>
            <a:endParaRPr lang="en-US" sz="1193" dirty="0"/>
          </a:p>
        </p:txBody>
      </p:sp>
      <p:sp>
        <p:nvSpPr>
          <p:cNvPr id="13" name="Text 10"/>
          <p:cNvSpPr/>
          <p:nvPr/>
        </p:nvSpPr>
        <p:spPr>
          <a:xfrm>
            <a:off x="3357563" y="2516721"/>
            <a:ext cx="2428875" cy="96440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Vous représentez 40% du CA d’un fournisseur.
• En 4 mois, vous diminuez par deux vos commandes.
• Sans préavis adapté.</a:t>
            </a:r>
            <a:endParaRPr lang="en-US" sz="942" dirty="0"/>
          </a:p>
        </p:txBody>
      </p:sp>
      <p:sp>
        <p:nvSpPr>
          <p:cNvPr id="14" name="Shape 11"/>
          <p:cNvSpPr/>
          <p:nvPr/>
        </p:nvSpPr>
        <p:spPr>
          <a:xfrm>
            <a:off x="6000750" y="1428750"/>
            <a:ext cx="2714625" cy="3128963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15" name="Shape 12"/>
          <p:cNvSpPr/>
          <p:nvPr/>
        </p:nvSpPr>
        <p:spPr>
          <a:xfrm>
            <a:off x="6000750" y="1428750"/>
            <a:ext cx="2714625" cy="57150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6" name="Text 13"/>
          <p:cNvSpPr/>
          <p:nvPr/>
        </p:nvSpPr>
        <p:spPr>
          <a:xfrm>
            <a:off x="6143625" y="1643063"/>
            <a:ext cx="2428875" cy="417909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000000">
                    <a:alpha val="50000"/>
                  </a:srgbClr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03</a:t>
            </a:r>
            <a:endParaRPr lang="en-US" sz="2436" dirty="0"/>
          </a:p>
        </p:txBody>
      </p:sp>
      <p:sp>
        <p:nvSpPr>
          <p:cNvPr id="17" name="Text 14"/>
          <p:cNvSpPr/>
          <p:nvPr/>
        </p:nvSpPr>
        <p:spPr>
          <a:xfrm>
            <a:off x="6143625" y="2132409"/>
            <a:ext cx="2428875" cy="20571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RUPTURE DÉGUISÉE</a:t>
            </a:r>
            <a:endParaRPr lang="en-US" sz="1193" dirty="0"/>
          </a:p>
        </p:txBody>
      </p:sp>
      <p:sp>
        <p:nvSpPr>
          <p:cNvPr id="18" name="Text 15"/>
          <p:cNvSpPr/>
          <p:nvPr/>
        </p:nvSpPr>
        <p:spPr>
          <a:xfrm>
            <a:off x="6143625" y="2516721"/>
            <a:ext cx="2428875" cy="75309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Modification unilatérale des tarifs
 • Délais de paiement allongés
 • Objectifs irréalistes
 • Suppression d’une exclusivité de fait</a:t>
            </a:r>
            <a:endParaRPr lang="en-US" sz="942" dirty="0"/>
          </a:p>
        </p:txBody>
      </p:sp>
      <p:pic>
        <p:nvPicPr>
          <p:cNvPr id="19" name="Image 18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9E05CA2E-2CD7-6D77-2B1D-99DECB78DF5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7775" y="4533662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59879"/>
            <a:ext cx="8184952" cy="366117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QUAND LA RUPTURE DEVIENT-ELLE “BRUTALE” ?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285875"/>
            <a:ext cx="3929063" cy="2021681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285875"/>
            <a:ext cx="3929063" cy="57150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6" name="Text 3"/>
          <p:cNvSpPr/>
          <p:nvPr/>
        </p:nvSpPr>
        <p:spPr>
          <a:xfrm>
            <a:off x="607219" y="1464469"/>
            <a:ext cx="3571875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Plus la relation est longue et structurée,</a:t>
            </a:r>
            <a:endParaRPr lang="en-US" sz="1090" dirty="0"/>
          </a:p>
        </p:txBody>
      </p:sp>
      <p:sp>
        <p:nvSpPr>
          <p:cNvPr id="7" name="Text 4"/>
          <p:cNvSpPr/>
          <p:nvPr/>
        </p:nvSpPr>
        <p:spPr>
          <a:xfrm>
            <a:off x="607219" y="1762720"/>
            <a:ext cx="3571875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plus le préavis doit être long.</a:t>
            </a:r>
            <a:endParaRPr lang="en-US" sz="1090" dirty="0"/>
          </a:p>
        </p:txBody>
      </p:sp>
      <p:sp>
        <p:nvSpPr>
          <p:cNvPr id="8" name="Text 5"/>
          <p:cNvSpPr/>
          <p:nvPr/>
        </p:nvSpPr>
        <p:spPr>
          <a:xfrm>
            <a:off x="607219" y="2224887"/>
            <a:ext cx="357187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Respecter a minima le préavis contractuel.
• Un mois de préavis par année de relation commerciale
• Préavis plafond (légal) : 18 mois</a:t>
            </a:r>
            <a:endParaRPr lang="en-US" sz="942" dirty="0"/>
          </a:p>
        </p:txBody>
      </p:sp>
      <p:sp>
        <p:nvSpPr>
          <p:cNvPr id="9" name="Text 6"/>
          <p:cNvSpPr/>
          <p:nvPr/>
        </p:nvSpPr>
        <p:spPr>
          <a:xfrm>
            <a:off x="428625" y="3464719"/>
            <a:ext cx="3929063" cy="350044"/>
          </a:xfrm>
          <a:prstGeom prst="rect">
            <a:avLst/>
          </a:prstGeom>
          <a:noFill/>
          <a:ln/>
        </p:spPr>
        <p:txBody>
          <a:bodyPr wrap="square" lIns="127508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942" i="1" dirty="0">
                <a:solidFill>
                  <a:srgbClr val="4A4A4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Ce ne sont pas des règles automatiques. Mais ce sont des tendances jurisprudentielles.</a:t>
            </a:r>
            <a:endParaRPr lang="en-US" sz="942" dirty="0"/>
          </a:p>
        </p:txBody>
      </p:sp>
      <p:sp>
        <p:nvSpPr>
          <p:cNvPr id="10" name="Shape 7"/>
          <p:cNvSpPr/>
          <p:nvPr/>
        </p:nvSpPr>
        <p:spPr>
          <a:xfrm>
            <a:off x="4786313" y="1285875"/>
            <a:ext cx="3929063" cy="2714625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11" name="Text 8"/>
          <p:cNvSpPr/>
          <p:nvPr/>
        </p:nvSpPr>
        <p:spPr>
          <a:xfrm>
            <a:off x="5000625" y="1500188"/>
            <a:ext cx="3500438" cy="20895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600"/>
              </a:lnSpc>
              <a:buNone/>
            </a:pPr>
            <a:r>
              <a:rPr lang="en-US" sz="1193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⚠️ ATTENTION</a:t>
            </a:r>
            <a:endParaRPr lang="en-US" sz="1193" dirty="0"/>
          </a:p>
        </p:txBody>
      </p:sp>
      <p:sp>
        <p:nvSpPr>
          <p:cNvPr id="12" name="Text 9"/>
          <p:cNvSpPr/>
          <p:nvPr/>
        </p:nvSpPr>
        <p:spPr>
          <a:xfrm>
            <a:off x="5000625" y="1852017"/>
            <a:ext cx="350043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4D994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LE PRÉAVIS DOIT ÊTRE RÉEL</a:t>
            </a:r>
            <a:endParaRPr lang="en-US" sz="784" dirty="0"/>
          </a:p>
        </p:txBody>
      </p:sp>
      <p:sp>
        <p:nvSpPr>
          <p:cNvPr id="13" name="Text 10"/>
          <p:cNvSpPr/>
          <p:nvPr/>
        </p:nvSpPr>
        <p:spPr>
          <a:xfrm>
            <a:off x="5000625" y="2043113"/>
            <a:ext cx="3500438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On continue à commander normalement.
 • On ne réduit pas drastiquement les volumes.
 • On ne dégrade pas les conditions.</a:t>
            </a:r>
            <a:endParaRPr lang="en-US" sz="834" dirty="0"/>
          </a:p>
        </p:txBody>
      </p:sp>
      <p:sp>
        <p:nvSpPr>
          <p:cNvPr id="14" name="Text 11"/>
          <p:cNvSpPr/>
          <p:nvPr/>
        </p:nvSpPr>
        <p:spPr>
          <a:xfrm>
            <a:off x="5000625" y="2666014"/>
            <a:ext cx="3500438" cy="15537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84" b="1" dirty="0">
                <a:solidFill>
                  <a:srgbClr val="F4D994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LE PRÉAVIS DOIT ÊTRE CLAIR</a:t>
            </a:r>
            <a:endParaRPr lang="en-US" sz="784" dirty="0"/>
          </a:p>
        </p:txBody>
      </p:sp>
      <p:sp>
        <p:nvSpPr>
          <p:cNvPr id="15" name="Text 12"/>
          <p:cNvSpPr/>
          <p:nvPr/>
        </p:nvSpPr>
        <p:spPr>
          <a:xfrm>
            <a:off x="5000625" y="2857109"/>
            <a:ext cx="3500438" cy="4800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FFFFFF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Pas de : “Nous envisageons de revoir notre collaboration”
 Mais : “Nous vous informons de notre décision de rompre notre relation commerciale à effet du {date}”</a:t>
            </a:r>
            <a:endParaRPr lang="en-US" sz="834" dirty="0"/>
          </a:p>
        </p:txBody>
      </p:sp>
      <p:sp>
        <p:nvSpPr>
          <p:cNvPr id="16" name="Shape 13"/>
          <p:cNvSpPr/>
          <p:nvPr/>
        </p:nvSpPr>
        <p:spPr>
          <a:xfrm>
            <a:off x="6556177" y="3593306"/>
            <a:ext cx="2016323" cy="264319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7" name="Text 14"/>
          <p:cNvSpPr/>
          <p:nvPr/>
        </p:nvSpPr>
        <p:spPr>
          <a:xfrm>
            <a:off x="6556177" y="3593306"/>
            <a:ext cx="2016323" cy="264319"/>
          </a:xfrm>
          <a:prstGeom prst="rect">
            <a:avLst/>
          </a:prstGeom>
          <a:noFill/>
          <a:ln/>
        </p:spPr>
        <p:txBody>
          <a:bodyPr wrap="square" lIns="170053" tIns="85090" rIns="170053" bIns="85090" rtlCol="0" anchor="t">
            <a:spAutoFit/>
          </a:bodyPr>
          <a:lstStyle/>
          <a:p>
            <a:pPr marL="0" indent="0" algn="l">
              <a:lnSpc>
                <a:spcPts val="900"/>
              </a:lnSpc>
              <a:buNone/>
            </a:pPr>
            <a:r>
              <a:rPr lang="en-US" sz="683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L’EXCEPTION : LA FAUTE GRAVE</a:t>
            </a:r>
            <a:endParaRPr lang="en-US" sz="683" dirty="0"/>
          </a:p>
        </p:txBody>
      </p:sp>
      <p:pic>
        <p:nvPicPr>
          <p:cNvPr id="18" name="Image 17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32B85AA3-D046-EC7B-CE98-B8992E8B59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1689" y="4364481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459879"/>
            <a:ext cx="6802636" cy="366117"/>
          </a:xfrm>
          <a:prstGeom prst="rect">
            <a:avLst/>
          </a:prstGeom>
          <a:noFill/>
          <a:ln/>
        </p:spPr>
        <p:txBody>
          <a:bodyPr wrap="none" lIns="170053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CONCRÈTEMENT… COMBIEN ÇA COÛTE ?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285875"/>
            <a:ext cx="3929063" cy="1307306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285875"/>
            <a:ext cx="3929063" cy="57150"/>
          </a:xfrm>
          <a:prstGeom prst="rect">
            <a:avLst/>
          </a:prstGeom>
          <a:solidFill>
            <a:srgbClr val="007041"/>
          </a:solidFill>
          <a:ln/>
        </p:spPr>
      </p:sp>
      <p:sp>
        <p:nvSpPr>
          <p:cNvPr id="6" name="Text 3"/>
          <p:cNvSpPr/>
          <p:nvPr/>
        </p:nvSpPr>
        <p:spPr>
          <a:xfrm>
            <a:off x="607219" y="1464469"/>
            <a:ext cx="3571875" cy="191095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1090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 PRÉJUDICE INDEMNISÉ</a:t>
            </a:r>
            <a:endParaRPr lang="en-US" sz="1090" dirty="0"/>
          </a:p>
        </p:txBody>
      </p:sp>
      <p:sp>
        <p:nvSpPr>
          <p:cNvPr id="7" name="Text 4"/>
          <p:cNvSpPr/>
          <p:nvPr/>
        </p:nvSpPr>
        <p:spPr>
          <a:xfrm>
            <a:off x="607219" y="1762720"/>
            <a:ext cx="3571875" cy="578644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500"/>
              </a:lnSpc>
              <a:buNone/>
            </a:pPr>
            <a:r>
              <a:rPr lang="en-US" sz="942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Le juge indemnise la </a:t>
            </a:r>
            <a:r>
              <a:rPr lang="en-US" sz="885" b="1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marge brute</a:t>
            </a:r>
            <a:r>
              <a:rPr lang="en-US" sz="942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que votre partenaire aurait réalisée pendant le préavis qui aurait dû être accordé.</a:t>
            </a:r>
            <a:endParaRPr lang="en-US" sz="942" dirty="0"/>
          </a:p>
        </p:txBody>
      </p:sp>
      <p:sp>
        <p:nvSpPr>
          <p:cNvPr id="8" name="Shape 5"/>
          <p:cNvSpPr/>
          <p:nvPr/>
        </p:nvSpPr>
        <p:spPr>
          <a:xfrm>
            <a:off x="428625" y="2750344"/>
            <a:ext cx="3929063" cy="1347601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9" name="Shape 6"/>
          <p:cNvSpPr/>
          <p:nvPr/>
        </p:nvSpPr>
        <p:spPr>
          <a:xfrm>
            <a:off x="428625" y="2750344"/>
            <a:ext cx="57150" cy="1347601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0" name="Text 7"/>
          <p:cNvSpPr/>
          <p:nvPr/>
        </p:nvSpPr>
        <p:spPr>
          <a:xfrm>
            <a:off x="571500" y="2821781"/>
            <a:ext cx="3786188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Prenons un exemple simple :</a:t>
            </a:r>
            <a:endParaRPr lang="en-US" sz="987" dirty="0"/>
          </a:p>
        </p:txBody>
      </p:sp>
      <p:sp>
        <p:nvSpPr>
          <p:cNvPr id="11" name="Text 8"/>
          <p:cNvSpPr/>
          <p:nvPr/>
        </p:nvSpPr>
        <p:spPr>
          <a:xfrm>
            <a:off x="571500" y="3066455"/>
            <a:ext cx="3786188" cy="96005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300"/>
              </a:lnSpc>
              <a:buNone/>
            </a:pPr>
            <a:r>
              <a:rPr lang="en-US" sz="834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• Sous-traitant depuis 12 ans.
• 400 000 € de CA annuel avec vous.
• Marge brute de 30%.
• Vous donnez 3 mois de préavis.
• Le tribunal considère qu’il fallait 12 mois.
</a:t>
            </a:r>
            <a:r>
              <a:rPr lang="en-US" sz="784" b="1" dirty="0">
                <a:solidFill>
                  <a:srgbClr val="000000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👉 Il manque 9 mois.</a:t>
            </a:r>
            <a:endParaRPr lang="en-US" sz="834" dirty="0"/>
          </a:p>
        </p:txBody>
      </p:sp>
      <p:sp>
        <p:nvSpPr>
          <p:cNvPr id="12" name="Shape 9"/>
          <p:cNvSpPr/>
          <p:nvPr/>
        </p:nvSpPr>
        <p:spPr>
          <a:xfrm>
            <a:off x="4786313" y="1285875"/>
            <a:ext cx="3929063" cy="2858895"/>
          </a:xfrm>
          <a:prstGeom prst="rect">
            <a:avLst/>
          </a:prstGeom>
          <a:solidFill>
            <a:srgbClr val="000000"/>
          </a:solidFill>
          <a:ln/>
        </p:spPr>
      </p:sp>
      <p:sp>
        <p:nvSpPr>
          <p:cNvPr id="13" name="Text 10"/>
          <p:cNvSpPr/>
          <p:nvPr/>
        </p:nvSpPr>
        <p:spPr>
          <a:xfrm>
            <a:off x="5072063" y="1571625"/>
            <a:ext cx="3357563" cy="2428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ctr">
              <a:lnSpc>
                <a:spcPts val="1900"/>
              </a:lnSpc>
              <a:buNone/>
            </a:pPr>
            <a:r>
              <a:rPr lang="en-US" sz="1397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CALCUL DE L'INDEMNITÉ</a:t>
            </a:r>
            <a:endParaRPr lang="en-US" sz="1397" dirty="0"/>
          </a:p>
        </p:txBody>
      </p:sp>
      <p:sp>
        <p:nvSpPr>
          <p:cNvPr id="14" name="Text 11"/>
          <p:cNvSpPr/>
          <p:nvPr/>
        </p:nvSpPr>
        <p:spPr>
          <a:xfrm>
            <a:off x="5072063" y="2028825"/>
            <a:ext cx="3357563" cy="82292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ctr">
              <a:lnSpc>
                <a:spcPts val="2200"/>
              </a:lnSpc>
              <a:buNone/>
            </a:pPr>
            <a:r>
              <a:rPr lang="en-US" sz="1193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400 000 € × 30% = 120 000 € de marge annuelle
 9 mois manquants ≈ 90 000 €</a:t>
            </a:r>
            <a:endParaRPr lang="en-US" sz="1193" dirty="0"/>
          </a:p>
        </p:txBody>
      </p:sp>
      <p:sp>
        <p:nvSpPr>
          <p:cNvPr id="15" name="Text 12"/>
          <p:cNvSpPr/>
          <p:nvPr/>
        </p:nvSpPr>
        <p:spPr>
          <a:xfrm>
            <a:off x="5072063" y="3137502"/>
            <a:ext cx="3357563" cy="1007269"/>
          </a:xfrm>
          <a:prstGeom prst="rect">
            <a:avLst/>
          </a:prstGeom>
          <a:noFill/>
          <a:ln/>
        </p:spPr>
        <p:txBody>
          <a:bodyPr wrap="square" lIns="0" tIns="170053" rIns="0" bIns="0" rtlCol="0" anchor="t">
            <a:spAutoFit/>
          </a:bodyPr>
          <a:lstStyle/>
          <a:p>
            <a:pPr marL="0" indent="0" algn="ctr">
              <a:lnSpc>
                <a:spcPts val="3200"/>
              </a:lnSpc>
              <a:buNone/>
            </a:pPr>
            <a:r>
              <a:rPr lang="en-US" sz="2436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CHÈQUE DE 90 000 €</a:t>
            </a:r>
            <a:endParaRPr lang="en-US" sz="2436" dirty="0"/>
          </a:p>
        </p:txBody>
      </p:sp>
      <p:pic>
        <p:nvPicPr>
          <p:cNvPr id="16" name="Image 15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C85F444D-1CB3-0587-7FBF-799541E8E7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9137" y="4444366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28625" y="142875"/>
            <a:ext cx="8715375" cy="366117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121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LES BONS RÉFLEXES 
</a:t>
            </a:r>
            <a:endParaRPr lang="en-US" sz="2121" dirty="0"/>
          </a:p>
        </p:txBody>
      </p:sp>
      <p:sp>
        <p:nvSpPr>
          <p:cNvPr id="4" name="Shape 1"/>
          <p:cNvSpPr/>
          <p:nvPr/>
        </p:nvSpPr>
        <p:spPr>
          <a:xfrm>
            <a:off x="428625" y="1000125"/>
            <a:ext cx="4036219" cy="1900238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5" name="Shape 2"/>
          <p:cNvSpPr/>
          <p:nvPr/>
        </p:nvSpPr>
        <p:spPr>
          <a:xfrm>
            <a:off x="428625" y="1000125"/>
            <a:ext cx="4036219" cy="42863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6" name="Shape 3"/>
          <p:cNvSpPr/>
          <p:nvPr/>
        </p:nvSpPr>
        <p:spPr>
          <a:xfrm>
            <a:off x="571500" y="1143000"/>
            <a:ext cx="428625" cy="428625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7" name="Text 4"/>
          <p:cNvSpPr/>
          <p:nvPr/>
        </p:nvSpPr>
        <p:spPr>
          <a:xfrm>
            <a:off x="571500" y="1143000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1</a:t>
            </a:r>
            <a:endParaRPr lang="en-US" sz="1808" dirty="0"/>
          </a:p>
        </p:txBody>
      </p:sp>
      <p:sp>
        <p:nvSpPr>
          <p:cNvPr id="8" name="Text 5"/>
          <p:cNvSpPr/>
          <p:nvPr/>
        </p:nvSpPr>
        <p:spPr>
          <a:xfrm>
            <a:off x="1143000" y="1143000"/>
            <a:ext cx="3178969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CARTOGRAPHIER VOS DÉPENDANCES</a:t>
            </a:r>
            <a:endParaRPr lang="en-US" sz="885" dirty="0"/>
          </a:p>
        </p:txBody>
      </p:sp>
      <p:sp>
        <p:nvSpPr>
          <p:cNvPr id="9" name="Text 6"/>
          <p:cNvSpPr/>
          <p:nvPr/>
        </p:nvSpPr>
        <p:spPr>
          <a:xfrm>
            <a:off x="1143000" y="1692661"/>
            <a:ext cx="3178969" cy="5600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Identifiez :
 • Vos partenaires de plus de 3 ans.
 • Ceux pour qui vous représentez un volume significatif.
 • Ceux qui ont investi spécifiquement pour vous.</a:t>
            </a:r>
            <a:endParaRPr lang="en-US" sz="727" dirty="0"/>
          </a:p>
        </p:txBody>
      </p:sp>
      <p:sp>
        <p:nvSpPr>
          <p:cNvPr id="10" name="Shape 7"/>
          <p:cNvSpPr/>
          <p:nvPr/>
        </p:nvSpPr>
        <p:spPr>
          <a:xfrm>
            <a:off x="4679156" y="1000125"/>
            <a:ext cx="4036219" cy="1900238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11" name="Shape 8"/>
          <p:cNvSpPr/>
          <p:nvPr/>
        </p:nvSpPr>
        <p:spPr>
          <a:xfrm>
            <a:off x="4679156" y="1000125"/>
            <a:ext cx="4036219" cy="42863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2" name="Shape 9"/>
          <p:cNvSpPr/>
          <p:nvPr/>
        </p:nvSpPr>
        <p:spPr>
          <a:xfrm>
            <a:off x="4822031" y="1143000"/>
            <a:ext cx="428625" cy="428625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3" name="Text 10"/>
          <p:cNvSpPr/>
          <p:nvPr/>
        </p:nvSpPr>
        <p:spPr>
          <a:xfrm>
            <a:off x="4822031" y="1143000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2</a:t>
            </a:r>
            <a:endParaRPr lang="en-US" sz="1808" dirty="0"/>
          </a:p>
        </p:txBody>
      </p:sp>
      <p:sp>
        <p:nvSpPr>
          <p:cNvPr id="14" name="Text 11"/>
          <p:cNvSpPr/>
          <p:nvPr/>
        </p:nvSpPr>
        <p:spPr>
          <a:xfrm>
            <a:off x="5393531" y="1143000"/>
            <a:ext cx="3178969" cy="308577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FORMALISER LA RELATION ET PREFERER LE CONTRAT A DUREE DETERMINEE</a:t>
            </a:r>
            <a:endParaRPr lang="en-US" sz="885" dirty="0"/>
          </a:p>
        </p:txBody>
      </p:sp>
      <p:sp>
        <p:nvSpPr>
          <p:cNvPr id="15" name="Text 12"/>
          <p:cNvSpPr/>
          <p:nvPr/>
        </p:nvSpPr>
        <p:spPr>
          <a:xfrm>
            <a:off x="5393531" y="1763050"/>
            <a:ext cx="3178969" cy="412421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Mettez en forme votre relation contractuelle et rendez la contractuellement précaire pour </a:t>
            </a:r>
            <a:r>
              <a:rPr lang="en-US" sz="727" dirty="0" err="1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maîtriser</a:t>
            </a: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le risque de stabilité de fait : contrat à durée déterminée, avec reconduction tacite sans automaticité.</a:t>
            </a:r>
            <a:endParaRPr lang="en-US" sz="727" dirty="0"/>
          </a:p>
        </p:txBody>
      </p:sp>
      <p:sp>
        <p:nvSpPr>
          <p:cNvPr id="16" name="Shape 13"/>
          <p:cNvSpPr/>
          <p:nvPr/>
        </p:nvSpPr>
        <p:spPr>
          <a:xfrm>
            <a:off x="428625" y="3071813"/>
            <a:ext cx="4036219" cy="1900238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17" name="Shape 14"/>
          <p:cNvSpPr/>
          <p:nvPr/>
        </p:nvSpPr>
        <p:spPr>
          <a:xfrm>
            <a:off x="428625" y="3071813"/>
            <a:ext cx="4036219" cy="42863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8" name="Shape 15"/>
          <p:cNvSpPr/>
          <p:nvPr/>
        </p:nvSpPr>
        <p:spPr>
          <a:xfrm>
            <a:off x="571500" y="3214688"/>
            <a:ext cx="428625" cy="428625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19" name="Text 16"/>
          <p:cNvSpPr/>
          <p:nvPr/>
        </p:nvSpPr>
        <p:spPr>
          <a:xfrm>
            <a:off x="571500" y="32146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3</a:t>
            </a:r>
            <a:endParaRPr lang="en-US" sz="1808" dirty="0"/>
          </a:p>
        </p:txBody>
      </p:sp>
      <p:sp>
        <p:nvSpPr>
          <p:cNvPr id="20" name="Text 17"/>
          <p:cNvSpPr/>
          <p:nvPr/>
        </p:nvSpPr>
        <p:spPr>
          <a:xfrm>
            <a:off x="1143000" y="3214688"/>
            <a:ext cx="3178969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ANTICIPER LA SORTIE</a:t>
            </a:r>
            <a:endParaRPr lang="en-US" sz="885" dirty="0"/>
          </a:p>
        </p:txBody>
      </p:sp>
      <p:sp>
        <p:nvSpPr>
          <p:cNvPr id="21" name="Text 18"/>
          <p:cNvSpPr/>
          <p:nvPr/>
        </p:nvSpPr>
        <p:spPr>
          <a:xfrm>
            <a:off x="1143000" y="3440413"/>
            <a:ext cx="3178969" cy="694549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Avant de rompre :
 • Analysez l’ancienneté et évaluez le risque.
 • Estimez le préavis raisonnable.
 • Simulez le coût potentiel </a:t>
            </a:r>
            <a:r>
              <a:rPr lang="en-US" sz="727" dirty="0" err="1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</a:t>
            </a: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</a:t>
            </a:r>
            <a:r>
              <a:rPr lang="en-US" sz="727" dirty="0" err="1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nécessaire</a:t>
            </a: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 de ne pas respecter le préavis de sécurité.</a:t>
            </a:r>
            <a:endParaRPr lang="en-US" sz="727" dirty="0"/>
          </a:p>
        </p:txBody>
      </p:sp>
      <p:sp>
        <p:nvSpPr>
          <p:cNvPr id="22" name="Shape 19"/>
          <p:cNvSpPr/>
          <p:nvPr/>
        </p:nvSpPr>
        <p:spPr>
          <a:xfrm>
            <a:off x="4679156" y="3071813"/>
            <a:ext cx="4036219" cy="1900238"/>
          </a:xfrm>
          <a:prstGeom prst="rect">
            <a:avLst/>
          </a:prstGeom>
          <a:solidFill>
            <a:srgbClr val="F9F9F9"/>
          </a:solidFill>
          <a:ln/>
        </p:spPr>
      </p:sp>
      <p:sp>
        <p:nvSpPr>
          <p:cNvPr id="23" name="Shape 20"/>
          <p:cNvSpPr/>
          <p:nvPr/>
        </p:nvSpPr>
        <p:spPr>
          <a:xfrm>
            <a:off x="4679156" y="3071813"/>
            <a:ext cx="4036219" cy="42863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24" name="Shape 21"/>
          <p:cNvSpPr/>
          <p:nvPr/>
        </p:nvSpPr>
        <p:spPr>
          <a:xfrm>
            <a:off x="4822031" y="3214688"/>
            <a:ext cx="428625" cy="428625"/>
          </a:xfrm>
          <a:prstGeom prst="rect">
            <a:avLst/>
          </a:prstGeom>
          <a:solidFill>
            <a:srgbClr val="F4D994"/>
          </a:solidFill>
          <a:ln/>
        </p:spPr>
      </p:sp>
      <p:sp>
        <p:nvSpPr>
          <p:cNvPr id="25" name="Text 22"/>
          <p:cNvSpPr/>
          <p:nvPr/>
        </p:nvSpPr>
        <p:spPr>
          <a:xfrm>
            <a:off x="4822031" y="3214688"/>
            <a:ext cx="428625" cy="428625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pPr marL="0" indent="0" algn="ctr">
              <a:lnSpc>
                <a:spcPts val="2400"/>
              </a:lnSpc>
              <a:buNone/>
            </a:pPr>
            <a:r>
              <a:rPr lang="en-US" sz="1808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4</a:t>
            </a:r>
            <a:endParaRPr lang="en-US" sz="1808" dirty="0"/>
          </a:p>
        </p:txBody>
      </p:sp>
      <p:sp>
        <p:nvSpPr>
          <p:cNvPr id="26" name="Text 23"/>
          <p:cNvSpPr/>
          <p:nvPr/>
        </p:nvSpPr>
        <p:spPr>
          <a:xfrm>
            <a:off x="5393531" y="3214688"/>
            <a:ext cx="3178969" cy="154288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200"/>
              </a:lnSpc>
              <a:buNone/>
            </a:pPr>
            <a:r>
              <a:rPr lang="en-US" sz="885" b="1" dirty="0">
                <a:solidFill>
                  <a:srgbClr val="007041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SOIGNER LA FORME</a:t>
            </a:r>
            <a:endParaRPr lang="en-US" sz="885" dirty="0"/>
          </a:p>
        </p:txBody>
      </p:sp>
      <p:sp>
        <p:nvSpPr>
          <p:cNvPr id="27" name="Text 24"/>
          <p:cNvSpPr/>
          <p:nvPr/>
        </p:nvSpPr>
        <p:spPr>
          <a:xfrm>
            <a:off x="5393531" y="3440413"/>
            <a:ext cx="3178969" cy="560003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1100"/>
              </a:lnSpc>
              <a:buNone/>
            </a:pPr>
            <a:r>
              <a:rPr lang="en-US" sz="727" dirty="0">
                <a:solidFill>
                  <a:srgbClr val="333333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Si vous décidez de rompre :
 • Lettre écrite et préavis clair (date précise).
 • Conditions maintenues pendant le préavis.
 </a:t>
            </a:r>
            <a:r>
              <a:rPr lang="en-US" sz="683" b="1" dirty="0">
                <a:solidFill>
                  <a:srgbClr val="007041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“Ne dégradez pas la relation pendant le préavis.”</a:t>
            </a:r>
            <a:endParaRPr lang="en-US" sz="727" dirty="0"/>
          </a:p>
        </p:txBody>
      </p:sp>
      <p:sp>
        <p:nvSpPr>
          <p:cNvPr id="28" name="Shape 25"/>
          <p:cNvSpPr/>
          <p:nvPr/>
        </p:nvSpPr>
        <p:spPr>
          <a:xfrm>
            <a:off x="428625" y="4429125"/>
            <a:ext cx="8501063" cy="428625"/>
          </a:xfrm>
          <a:prstGeom prst="rect">
            <a:avLst/>
          </a:prstGeom>
          <a:solidFill>
            <a:srgbClr val="000000"/>
          </a:solidFill>
          <a:ln/>
        </p:spPr>
      </p:sp>
      <p:pic>
        <p:nvPicPr>
          <p:cNvPr id="2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938" y="4572000"/>
            <a:ext cx="107156" cy="142875"/>
          </a:xfrm>
          <a:prstGeom prst="rect">
            <a:avLst/>
          </a:prstGeom>
        </p:spPr>
      </p:pic>
      <p:sp>
        <p:nvSpPr>
          <p:cNvPr id="30" name="Text 26"/>
          <p:cNvSpPr/>
          <p:nvPr/>
        </p:nvSpPr>
        <p:spPr>
          <a:xfrm>
            <a:off x="892969" y="4556820"/>
            <a:ext cx="5572125" cy="173236"/>
          </a:xfrm>
          <a:prstGeom prst="rect">
            <a:avLst/>
          </a:prstGeom>
          <a:noFill/>
          <a:ln/>
        </p:spPr>
        <p:txBody>
          <a:bodyPr wrap="none" lIns="0" tIns="0" rIns="0" bIns="0" rtlCol="0" anchor="t">
            <a:spAutoFit/>
          </a:bodyPr>
          <a:lstStyle/>
          <a:p>
            <a:pPr marL="0" indent="0" algn="l">
              <a:lnSpc>
                <a:spcPts val="1400"/>
              </a:lnSpc>
              <a:buNone/>
            </a:pPr>
            <a:r>
              <a:rPr lang="en-US" sz="987" b="1" dirty="0">
                <a:solidFill>
                  <a:srgbClr val="FFFFFF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CHECKLIST DE SÉCURISATION : PILOTER LE RISQUE DE RESPONSABILITE</a:t>
            </a:r>
            <a:endParaRPr lang="en-US" sz="987" dirty="0"/>
          </a:p>
        </p:txBody>
      </p:sp>
      <p:pic>
        <p:nvPicPr>
          <p:cNvPr id="31" name="Image 30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E33B94A9-CEEC-3E77-76C6-663DE265A4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088" y="4556820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571500" y="1141856"/>
            <a:ext cx="4286250" cy="754335"/>
          </a:xfrm>
          <a:prstGeom prst="rect">
            <a:avLst/>
          </a:prstGeom>
          <a:noFill/>
          <a:ln/>
        </p:spPr>
        <p:txBody>
          <a:bodyPr wrap="square" lIns="212598" tIns="0" rIns="0" bIns="0" rtlCol="0" anchor="t">
            <a:spAutoFit/>
          </a:bodyPr>
          <a:lstStyle/>
          <a:p>
            <a:pPr marL="0" indent="0" algn="l">
              <a:lnSpc>
                <a:spcPts val="3000"/>
              </a:lnSpc>
              <a:buNone/>
            </a:pPr>
            <a:r>
              <a:rPr lang="en-US" sz="2436" b="1" dirty="0">
                <a:solidFill>
                  <a:srgbClr val="000000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CONCLUSION GÉNÉRALE</a:t>
            </a:r>
            <a:endParaRPr lang="en-US" sz="2436" dirty="0"/>
          </a:p>
        </p:txBody>
      </p:sp>
      <p:sp>
        <p:nvSpPr>
          <p:cNvPr id="4" name="Text 1"/>
          <p:cNvSpPr/>
          <p:nvPr/>
        </p:nvSpPr>
        <p:spPr>
          <a:xfrm>
            <a:off x="571500" y="2181941"/>
            <a:ext cx="4286250" cy="1120118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l">
              <a:lnSpc>
                <a:spcPts val="2200"/>
              </a:lnSpc>
              <a:buNone/>
            </a:pPr>
            <a:r>
              <a:rPr lang="en-US" sz="1397" b="1" dirty="0">
                <a:solidFill>
                  <a:srgbClr val="4A4A4A"/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“Un bon dirigeant sait choisir ses partenaires.
 Un dirigeant averti sait aussi sécuriser ses sorties.”</a:t>
            </a:r>
            <a:endParaRPr lang="en-US" sz="1397" dirty="0"/>
          </a:p>
        </p:txBody>
      </p:sp>
      <p:sp>
        <p:nvSpPr>
          <p:cNvPr id="5" name="Text 2"/>
          <p:cNvSpPr/>
          <p:nvPr/>
        </p:nvSpPr>
        <p:spPr>
          <a:xfrm>
            <a:off x="5500688" y="1971786"/>
            <a:ext cx="3214688" cy="1200066"/>
          </a:xfrm>
          <a:prstGeom prst="rect">
            <a:avLst/>
          </a:prstGeom>
          <a:noFill/>
          <a:ln/>
        </p:spPr>
        <p:txBody>
          <a:bodyPr wrap="square" lIns="0" tIns="0" rIns="0" bIns="0" rtlCol="0" anchor="t">
            <a:spAutoFit/>
          </a:bodyPr>
          <a:lstStyle/>
          <a:p>
            <a:pPr marL="0" indent="0" algn="r">
              <a:lnSpc>
                <a:spcPts val="1900"/>
              </a:lnSpc>
              <a:buNone/>
            </a:pPr>
            <a:r>
              <a:rPr lang="en-US" sz="1193" b="1" dirty="0">
                <a:solidFill>
                  <a:srgbClr val="F4D994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ET EN MATIÈRE DE RELATIONS COMMERCIALES…
LA SORTIE EST SOUVENT PLUS RISQUÉE QUE L’ENTRÉE</a:t>
            </a:r>
            <a:endParaRPr lang="en-US" sz="1193" dirty="0"/>
          </a:p>
        </p:txBody>
      </p:sp>
      <p:pic>
        <p:nvPicPr>
          <p:cNvPr id="6" name="Image 5" descr="Une image contenant texte, Police, Graphique, logo&#10;&#10;Description générée automatiquement">
            <a:extLst>
              <a:ext uri="{FF2B5EF4-FFF2-40B4-BE49-F238E27FC236}">
                <a16:creationId xmlns:a16="http://schemas.microsoft.com/office/drawing/2014/main" id="{680EDD0B-2F53-2810-E525-BBDB781716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389" y="4278540"/>
            <a:ext cx="1117600" cy="46609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958</Words>
  <Application>Microsoft Office PowerPoint</Application>
  <PresentationFormat>Affichage à l'écran (16:9)</PresentationFormat>
  <Paragraphs>85</Paragraphs>
  <Slides>9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Montserrat</vt:lpstr>
      <vt:lpstr>Open Sans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Dixera Comptabilité</cp:lastModifiedBy>
  <cp:revision>6</cp:revision>
  <dcterms:created xsi:type="dcterms:W3CDTF">2026-03-02T07:16:35Z</dcterms:created>
  <dcterms:modified xsi:type="dcterms:W3CDTF">2026-03-03T14:49:09Z</dcterms:modified>
</cp:coreProperties>
</file>